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Raleway" charset="1" panose="020B0503030101060003"/>
      <p:regular r:id="rId14"/>
    </p:embeddedFont>
    <p:embeddedFont>
      <p:font typeface="Raleway Bold" charset="1" panose="020B0803030101060003"/>
      <p:regular r:id="rId15"/>
    </p:embeddedFont>
    <p:embeddedFont>
      <p:font typeface="Raleway Thin" charset="1" panose="020B0203030101060003"/>
      <p:regular r:id="rId16"/>
    </p:embeddedFont>
    <p:embeddedFont>
      <p:font typeface="Raleway Heavy" charset="1" panose="020B0003030101060003"/>
      <p:regular r:id="rId17"/>
    </p:embeddedFont>
    <p:embeddedFont>
      <p:font typeface="Aileron" charset="1" panose="00000500000000000000"/>
      <p:regular r:id="rId18"/>
    </p:embeddedFont>
    <p:embeddedFont>
      <p:font typeface="Aileron Bold" charset="1" panose="00000800000000000000"/>
      <p:regular r:id="rId19"/>
    </p:embeddedFont>
    <p:embeddedFont>
      <p:font typeface="Aileron Italics" charset="1" panose="00000500000000000000"/>
      <p:regular r:id="rId20"/>
    </p:embeddedFont>
    <p:embeddedFont>
      <p:font typeface="Aileron Bold Italics" charset="1" panose="00000800000000000000"/>
      <p:regular r:id="rId21"/>
    </p:embeddedFont>
    <p:embeddedFont>
      <p:font typeface="Aileron Thin" charset="1" panose="00000300000000000000"/>
      <p:regular r:id="rId22"/>
    </p:embeddedFont>
    <p:embeddedFont>
      <p:font typeface="Aileron Thin Italics" charset="1" panose="00000300000000000000"/>
      <p:regular r:id="rId23"/>
    </p:embeddedFont>
    <p:embeddedFont>
      <p:font typeface="Aileron Light" charset="1" panose="00000400000000000000"/>
      <p:regular r:id="rId24"/>
    </p:embeddedFont>
    <p:embeddedFont>
      <p:font typeface="Aileron Light Italics" charset="1" panose="00000400000000000000"/>
      <p:regular r:id="rId25"/>
    </p:embeddedFont>
    <p:embeddedFont>
      <p:font typeface="Aileron Ultra-Bold" charset="1" panose="00000A00000000000000"/>
      <p:regular r:id="rId26"/>
    </p:embeddedFont>
    <p:embeddedFont>
      <p:font typeface="Aileron Ultra-Bold Italics" charset="1" panose="00000A00000000000000"/>
      <p:regular r:id="rId27"/>
    </p:embeddedFont>
    <p:embeddedFont>
      <p:font typeface="Aileron Heavy" charset="1" panose="00000A00000000000000"/>
      <p:regular r:id="rId28"/>
    </p:embeddedFont>
    <p:embeddedFont>
      <p:font typeface="Aileron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  <p:embeddedFont>
      <p:font typeface="Anantason ExtraCondensed" charset="1" panose="00000000000000000000"/>
      <p:regular r:id="rId38"/>
    </p:embeddedFont>
    <p:embeddedFont>
      <p:font typeface="Anantason ExtraCondensed Bold" charset="1" panose="00000000000000000000"/>
      <p:regular r:id="rId39"/>
    </p:embeddedFont>
    <p:embeddedFont>
      <p:font typeface="Anantason ExtraCondensed Italics" charset="1" panose="00000000000000000000"/>
      <p:regular r:id="rId40"/>
    </p:embeddedFont>
    <p:embeddedFont>
      <p:font typeface="Anantason ExtraCondensed Bold Italics" charset="1" panose="00000000000000000000"/>
      <p:regular r:id="rId41"/>
    </p:embeddedFont>
    <p:embeddedFont>
      <p:font typeface="Anantason ExtraCondensed Thin" charset="1" panose="00000000000000000000"/>
      <p:regular r:id="rId42"/>
    </p:embeddedFont>
    <p:embeddedFont>
      <p:font typeface="Anantason ExtraCondensed Thin Italics" charset="1" panose="00000000000000000000"/>
      <p:regular r:id="rId43"/>
    </p:embeddedFont>
    <p:embeddedFont>
      <p:font typeface="Anantason ExtraCondensed Light" charset="1" panose="00000000000000000000"/>
      <p:regular r:id="rId44"/>
    </p:embeddedFont>
    <p:embeddedFont>
      <p:font typeface="Anantason ExtraCondensed Light Italics" charset="1" panose="00000000000000000000"/>
      <p:regular r:id="rId45"/>
    </p:embeddedFont>
    <p:embeddedFont>
      <p:font typeface="Anantason ExtraCondensed Medium" charset="1" panose="00000000000000000000"/>
      <p:regular r:id="rId46"/>
    </p:embeddedFont>
    <p:embeddedFont>
      <p:font typeface="Anantason ExtraCondensed Medium Italics" charset="1" panose="00000000000000000000"/>
      <p:regular r:id="rId47"/>
    </p:embeddedFont>
    <p:embeddedFont>
      <p:font typeface="Anantason ExtraCondensed Semi-Bold" charset="1" panose="00000000000000000000"/>
      <p:regular r:id="rId48"/>
    </p:embeddedFont>
    <p:embeddedFont>
      <p:font typeface="Anantason ExtraCondensed Semi-Bold Italics" charset="1" panose="00000000000000000000"/>
      <p:regular r:id="rId49"/>
    </p:embeddedFont>
    <p:embeddedFont>
      <p:font typeface="Anantason ExtraCondensed Ultra-Bold" charset="1" panose="00000000000000000000"/>
      <p:regular r:id="rId50"/>
    </p:embeddedFont>
    <p:embeddedFont>
      <p:font typeface="Anantason ExtraCondensed Ultra-Bold Italics" charset="1" panose="00000000000000000000"/>
      <p:regular r:id="rId51"/>
    </p:embeddedFont>
    <p:embeddedFont>
      <p:font typeface="Anantason ExtraCondensed Heavy" charset="1" panose="00000000000000000000"/>
      <p:regular r:id="rId52"/>
    </p:embeddedFont>
    <p:embeddedFont>
      <p:font typeface="Anantason ExtraCondensed Heavy Italics" charset="1" panose="000000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77622" y="1290625"/>
            <a:ext cx="5998749" cy="5998749"/>
          </a:xfrm>
          <a:custGeom>
            <a:avLst/>
            <a:gdLst/>
            <a:ahLst/>
            <a:cxnLst/>
            <a:rect r="r" b="b" t="t" l="l"/>
            <a:pathLst>
              <a:path h="5998749" w="5998749">
                <a:moveTo>
                  <a:pt x="0" y="0"/>
                </a:moveTo>
                <a:lnTo>
                  <a:pt x="5998750" y="0"/>
                </a:lnTo>
                <a:lnTo>
                  <a:pt x="5998750" y="5998749"/>
                </a:lnTo>
                <a:lnTo>
                  <a:pt x="0" y="599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44602" y="2770816"/>
            <a:ext cx="12069099" cy="301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11"/>
              </a:lnSpc>
            </a:pPr>
            <a:r>
              <a:rPr lang="en-US" sz="10670">
                <a:solidFill>
                  <a:srgbClr val="000000"/>
                </a:solidFill>
                <a:latin typeface="Anantason ExtraCondensed Medium"/>
              </a:rPr>
              <a:t>PROYECTO FINAL </a:t>
            </a:r>
          </a:p>
          <a:p>
            <a:pPr algn="ctr">
              <a:lnSpc>
                <a:spcPts val="5445"/>
              </a:lnSpc>
            </a:pPr>
            <a:r>
              <a:rPr lang="en-US" sz="4500">
                <a:solidFill>
                  <a:srgbClr val="000000"/>
                </a:solidFill>
                <a:latin typeface="Anantason ExtraCondensed Medium"/>
              </a:rPr>
              <a:t> ESTADÍSTICA CON APOYO EN HERRAMIENTAS INFORMÁTICAS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513320" y="0"/>
            <a:ext cx="19584945" cy="343669"/>
            <a:chOff x="0" y="0"/>
            <a:chExt cx="5158175" cy="905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58175" cy="90514"/>
            </a:xfrm>
            <a:custGeom>
              <a:avLst/>
              <a:gdLst/>
              <a:ahLst/>
              <a:cxnLst/>
              <a:rect r="r" b="b" t="t" l="l"/>
              <a:pathLst>
                <a:path h="90514" w="5158175">
                  <a:moveTo>
                    <a:pt x="0" y="0"/>
                  </a:moveTo>
                  <a:lnTo>
                    <a:pt x="5158175" y="0"/>
                  </a:lnTo>
                  <a:lnTo>
                    <a:pt x="5158175" y="90514"/>
                  </a:lnTo>
                  <a:lnTo>
                    <a:pt x="0" y="90514"/>
                  </a:lnTo>
                  <a:close/>
                </a:path>
              </a:pathLst>
            </a:custGeom>
            <a:solidFill>
              <a:srgbClr val="ACF6D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48472" y="9943331"/>
            <a:ext cx="19584945" cy="343669"/>
            <a:chOff x="0" y="0"/>
            <a:chExt cx="5158175" cy="905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58175" cy="90514"/>
            </a:xfrm>
            <a:custGeom>
              <a:avLst/>
              <a:gdLst/>
              <a:ahLst/>
              <a:cxnLst/>
              <a:rect r="r" b="b" t="t" l="l"/>
              <a:pathLst>
                <a:path h="90514" w="5158175">
                  <a:moveTo>
                    <a:pt x="0" y="0"/>
                  </a:moveTo>
                  <a:lnTo>
                    <a:pt x="5158175" y="0"/>
                  </a:lnTo>
                  <a:lnTo>
                    <a:pt x="5158175" y="90514"/>
                  </a:lnTo>
                  <a:lnTo>
                    <a:pt x="0" y="90514"/>
                  </a:lnTo>
                  <a:close/>
                </a:path>
              </a:pathLst>
            </a:custGeom>
            <a:solidFill>
              <a:srgbClr val="ACF6D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660049">
            <a:off x="-590288" y="7709428"/>
            <a:ext cx="5568690" cy="3108341"/>
          </a:xfrm>
          <a:custGeom>
            <a:avLst/>
            <a:gdLst/>
            <a:ahLst/>
            <a:cxnLst/>
            <a:rect r="r" b="b" t="t" l="l"/>
            <a:pathLst>
              <a:path h="3108341" w="5568690">
                <a:moveTo>
                  <a:pt x="0" y="0"/>
                </a:moveTo>
                <a:lnTo>
                  <a:pt x="5568690" y="0"/>
                </a:lnTo>
                <a:lnTo>
                  <a:pt x="5568690" y="3108341"/>
                </a:lnTo>
                <a:lnTo>
                  <a:pt x="0" y="3108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60049">
            <a:off x="15095139" y="-1036161"/>
            <a:ext cx="4328322" cy="2415991"/>
          </a:xfrm>
          <a:custGeom>
            <a:avLst/>
            <a:gdLst/>
            <a:ahLst/>
            <a:cxnLst/>
            <a:rect r="r" b="b" t="t" l="l"/>
            <a:pathLst>
              <a:path h="2415991" w="4328322">
                <a:moveTo>
                  <a:pt x="0" y="0"/>
                </a:moveTo>
                <a:lnTo>
                  <a:pt x="4328322" y="0"/>
                </a:lnTo>
                <a:lnTo>
                  <a:pt x="4328322" y="2415991"/>
                </a:lnTo>
                <a:lnTo>
                  <a:pt x="0" y="241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93951" y="6584723"/>
            <a:ext cx="8367342" cy="61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3999" spc="787">
                <a:solidFill>
                  <a:srgbClr val="000000"/>
                </a:solidFill>
                <a:latin typeface="Raleway"/>
              </a:rPr>
              <a:t>CARLOS RODRÍGUEZ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526653" cy="10287000"/>
          </a:xfrm>
          <a:custGeom>
            <a:avLst/>
            <a:gdLst/>
            <a:ahLst/>
            <a:cxnLst/>
            <a:rect r="r" b="b" t="t" l="l"/>
            <a:pathLst>
              <a:path h="10287000" w="8526653">
                <a:moveTo>
                  <a:pt x="0" y="0"/>
                </a:moveTo>
                <a:lnTo>
                  <a:pt x="8526653" y="0"/>
                </a:lnTo>
                <a:lnTo>
                  <a:pt x="85266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50582" t="0" r="-3049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0157" y="1009650"/>
            <a:ext cx="5714518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5"/>
              </a:lnSpc>
            </a:pPr>
            <a:r>
              <a:rPr lang="en-US" sz="6500" spc="390">
                <a:solidFill>
                  <a:srgbClr val="FFFFFF"/>
                </a:solidFill>
                <a:latin typeface="Anantason ExtraCondensed Ultra-Bold"/>
              </a:rPr>
              <a:t>JORNADA DE ANÁLISIS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971442" y="4000948"/>
            <a:ext cx="5998749" cy="5998749"/>
          </a:xfrm>
          <a:custGeom>
            <a:avLst/>
            <a:gdLst/>
            <a:ahLst/>
            <a:cxnLst/>
            <a:rect r="r" b="b" t="t" l="l"/>
            <a:pathLst>
              <a:path h="5998749" w="5998749">
                <a:moveTo>
                  <a:pt x="0" y="0"/>
                </a:moveTo>
                <a:lnTo>
                  <a:pt x="5998749" y="0"/>
                </a:lnTo>
                <a:lnTo>
                  <a:pt x="5998749" y="5998750"/>
                </a:lnTo>
                <a:lnTo>
                  <a:pt x="0" y="599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98203" y="2471443"/>
            <a:ext cx="8471988" cy="300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48"/>
              </a:lnSpc>
            </a:pPr>
            <a:r>
              <a:rPr lang="en-US" sz="2892" spc="144">
                <a:solidFill>
                  <a:srgbClr val="191919"/>
                </a:solidFill>
                <a:latin typeface="Aileron"/>
              </a:rPr>
              <a:t>Elegí 7 Bases de Datos del INEC Y  3 Bases de daots de Kaggle en las cuales apliqué diferentes métodos explicados en clase para entender el compartamiento de los datos con el objetivo de encontrar datos curiosos o respuestas a preguntas hechas por curiosidad.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95783" y="1374514"/>
            <a:ext cx="7774408" cy="65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214"/>
              </a:lnSpc>
              <a:spcBef>
                <a:spcPct val="0"/>
              </a:spcBef>
            </a:pPr>
            <a:r>
              <a:rPr lang="en-US" sz="3980" spc="119">
                <a:solidFill>
                  <a:srgbClr val="191919"/>
                </a:solidFill>
                <a:latin typeface="Aileron Ultra-Bold"/>
              </a:rPr>
              <a:t>METODOLOGÍA</a:t>
            </a:r>
          </a:p>
        </p:txBody>
      </p:sp>
      <p:sp>
        <p:nvSpPr>
          <p:cNvPr name="AutoShape 8" id="8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ACF6D7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13122"/>
            <a:ext cx="16230600" cy="890357"/>
            <a:chOff x="0" y="0"/>
            <a:chExt cx="4274726" cy="234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4497"/>
            </a:xfrm>
            <a:custGeom>
              <a:avLst/>
              <a:gdLst/>
              <a:ahLst/>
              <a:cxnLst/>
              <a:rect r="r" b="b" t="t" l="l"/>
              <a:pathLst>
                <a:path h="23449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4497"/>
                  </a:lnTo>
                  <a:lnTo>
                    <a:pt x="0" y="234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4551" y="2080967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6" y="0"/>
                </a:lnTo>
                <a:lnTo>
                  <a:pt x="7105016" y="1873140"/>
                </a:lnTo>
                <a:lnTo>
                  <a:pt x="0" y="1873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6177" y="2087713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6" y="0"/>
                </a:lnTo>
                <a:lnTo>
                  <a:pt x="7105016" y="1873140"/>
                </a:lnTo>
                <a:lnTo>
                  <a:pt x="0" y="1873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6177" y="4248165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6" y="0"/>
                </a:lnTo>
                <a:lnTo>
                  <a:pt x="7105016" y="1873141"/>
                </a:lnTo>
                <a:lnTo>
                  <a:pt x="0" y="187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6177" y="6407056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6" y="0"/>
                </a:lnTo>
                <a:lnTo>
                  <a:pt x="7105016" y="1873141"/>
                </a:lnTo>
                <a:lnTo>
                  <a:pt x="0" y="187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09532" y="4263708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7" y="0"/>
                </a:lnTo>
                <a:lnTo>
                  <a:pt x="7105017" y="1873141"/>
                </a:lnTo>
                <a:lnTo>
                  <a:pt x="0" y="187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14551" y="6407056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6" y="0"/>
                </a:lnTo>
                <a:lnTo>
                  <a:pt x="7105016" y="1873141"/>
                </a:lnTo>
                <a:lnTo>
                  <a:pt x="0" y="187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68433" y="258763"/>
            <a:ext cx="1455113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nantason ExtraCondensed Ultra-Bold"/>
              </a:rPr>
              <a:t>HABILIDADES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3665" y="4714875"/>
            <a:ext cx="424434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-Ser Recursivo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7953" y="6804116"/>
            <a:ext cx="657576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-Pensamiento Crítico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99322" y="2188862"/>
            <a:ext cx="449302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-Facilidad de </a:t>
            </a:r>
          </a:p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Comunicación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24207" y="6804116"/>
            <a:ext cx="628570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-Trabajo en Equipo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44889" y="4714875"/>
            <a:ext cx="424434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-Autodidacta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37584" y="2188862"/>
            <a:ext cx="4991844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-Habilidades de </a:t>
            </a:r>
          </a:p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Investigación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13122"/>
            <a:ext cx="16230600" cy="890357"/>
            <a:chOff x="0" y="0"/>
            <a:chExt cx="4274726" cy="234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4497"/>
            </a:xfrm>
            <a:custGeom>
              <a:avLst/>
              <a:gdLst/>
              <a:ahLst/>
              <a:cxnLst/>
              <a:rect r="r" b="b" t="t" l="l"/>
              <a:pathLst>
                <a:path h="23449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4497"/>
                  </a:lnTo>
                  <a:lnTo>
                    <a:pt x="0" y="234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122768"/>
            <a:ext cx="16230600" cy="99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48"/>
              </a:lnSpc>
            </a:pPr>
            <a:r>
              <a:rPr lang="en-US" sz="2892" spc="144">
                <a:solidFill>
                  <a:srgbClr val="191919"/>
                </a:solidFill>
                <a:latin typeface="Aileron"/>
              </a:rPr>
              <a:t>La edad de la madre no es un factor determinante para la cantidad de hijos que tenga la madre.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765412" y="245564"/>
            <a:ext cx="12757177" cy="2319487"/>
          </a:xfrm>
          <a:custGeom>
            <a:avLst/>
            <a:gdLst/>
            <a:ahLst/>
            <a:cxnLst/>
            <a:rect r="r" b="b" t="t" l="l"/>
            <a:pathLst>
              <a:path h="2319487" w="12757177">
                <a:moveTo>
                  <a:pt x="0" y="0"/>
                </a:moveTo>
                <a:lnTo>
                  <a:pt x="12757176" y="0"/>
                </a:lnTo>
                <a:lnTo>
                  <a:pt x="12757176" y="2319487"/>
                </a:lnTo>
                <a:lnTo>
                  <a:pt x="0" y="2319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68433" y="635371"/>
            <a:ext cx="1455113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nantason ExtraCondensed Ultra-Bold"/>
              </a:rPr>
              <a:t>CURIOSIDADES DE LOS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49161"/>
            <a:ext cx="7615768" cy="57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08"/>
              </a:lnSpc>
            </a:pPr>
            <a:r>
              <a:rPr lang="en-US" sz="3292" spc="164">
                <a:solidFill>
                  <a:srgbClr val="191919"/>
                </a:solidFill>
                <a:latin typeface="Aileron Bold"/>
              </a:rPr>
              <a:t>Nacimientos en la Rep. de Panamá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654776"/>
            <a:ext cx="7615768" cy="57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08"/>
              </a:lnSpc>
            </a:pPr>
            <a:r>
              <a:rPr lang="en-US" sz="3292" spc="164">
                <a:solidFill>
                  <a:srgbClr val="191919"/>
                </a:solidFill>
                <a:latin typeface="Aileron Bold"/>
              </a:rPr>
              <a:t>Precios de Laptops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71233"/>
            <a:ext cx="16230600" cy="99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48"/>
              </a:lnSpc>
            </a:pPr>
            <a:r>
              <a:rPr lang="en-US" sz="2892" spc="144">
                <a:solidFill>
                  <a:srgbClr val="191919"/>
                </a:solidFill>
                <a:latin typeface="Aileron"/>
              </a:rPr>
              <a:t>La variable "RAM" tiene un coeficiente de correlación positivo importante con la variable dependiente "FinalPrice".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363627"/>
            <a:ext cx="15789722" cy="99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48"/>
              </a:lnSpc>
            </a:pPr>
            <a:r>
              <a:rPr lang="en-US" sz="2892" spc="144">
                <a:solidFill>
                  <a:srgbClr val="191919"/>
                </a:solidFill>
                <a:latin typeface="Aileron"/>
              </a:rPr>
              <a:t>China se destaca como el país que aprovecha de manera más eficiente su espacio al albergar un mayor número de tiendas dentro de sus centros comerciales.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792127"/>
            <a:ext cx="7615768" cy="57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08"/>
              </a:lnSpc>
            </a:pPr>
            <a:r>
              <a:rPr lang="en-US" sz="3292" spc="164">
                <a:solidFill>
                  <a:srgbClr val="191919"/>
                </a:solidFill>
                <a:latin typeface="Aileron Bold"/>
              </a:rPr>
              <a:t>Malls más Grandes del mismo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13122"/>
            <a:ext cx="16230600" cy="890357"/>
            <a:chOff x="0" y="0"/>
            <a:chExt cx="4274726" cy="234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4497"/>
            </a:xfrm>
            <a:custGeom>
              <a:avLst/>
              <a:gdLst/>
              <a:ahLst/>
              <a:cxnLst/>
              <a:rect r="r" b="b" t="t" l="l"/>
              <a:pathLst>
                <a:path h="23449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4497"/>
                  </a:lnTo>
                  <a:lnTo>
                    <a:pt x="0" y="234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33957" y="548468"/>
            <a:ext cx="7315200" cy="2176488"/>
          </a:xfrm>
          <a:custGeom>
            <a:avLst/>
            <a:gdLst/>
            <a:ahLst/>
            <a:cxnLst/>
            <a:rect r="r" b="b" t="t" l="l"/>
            <a:pathLst>
              <a:path h="2176488" w="7315200">
                <a:moveTo>
                  <a:pt x="0" y="0"/>
                </a:moveTo>
                <a:lnTo>
                  <a:pt x="7315200" y="0"/>
                </a:lnTo>
                <a:lnTo>
                  <a:pt x="7315200" y="2176488"/>
                </a:lnTo>
                <a:lnTo>
                  <a:pt x="0" y="217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7263" y="3537872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5990" y="866775"/>
            <a:ext cx="1455113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nantason ExtraCondensed Ultra-Bold"/>
              </a:rPr>
              <a:t>RETOS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9646" y="3433097"/>
            <a:ext cx="5190433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7"/>
              </a:lnSpc>
            </a:pPr>
            <a:r>
              <a:rPr lang="en-US" sz="5198" spc="259">
                <a:solidFill>
                  <a:srgbClr val="191919"/>
                </a:solidFill>
                <a:latin typeface="Aileron"/>
              </a:rPr>
              <a:t>-Dificultades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9356" y="4715047"/>
            <a:ext cx="6991013" cy="2500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3"/>
              </a:lnSpc>
            </a:pPr>
            <a:r>
              <a:rPr lang="en-US" sz="3602" spc="180">
                <a:solidFill>
                  <a:srgbClr val="191919"/>
                </a:solidFill>
                <a:latin typeface="Aileron"/>
              </a:rPr>
              <a:t>*Análisis de Regresión Lineal</a:t>
            </a:r>
          </a:p>
          <a:p>
            <a:pPr>
              <a:lnSpc>
                <a:spcPts val="5043"/>
              </a:lnSpc>
            </a:pPr>
            <a:r>
              <a:rPr lang="en-US" sz="3602" spc="180">
                <a:solidFill>
                  <a:srgbClr val="191919"/>
                </a:solidFill>
                <a:latin typeface="Aileron"/>
              </a:rPr>
              <a:t>*Evaluación de la Correlación</a:t>
            </a:r>
          </a:p>
          <a:p>
            <a:pPr marL="0" indent="0" lvl="0">
              <a:lnSpc>
                <a:spcPts val="5043"/>
              </a:lnSpc>
            </a:pPr>
            <a:r>
              <a:rPr lang="en-US" sz="3602" spc="180">
                <a:solidFill>
                  <a:srgbClr val="191919"/>
                </a:solidFill>
                <a:latin typeface="Aileron"/>
              </a:rPr>
              <a:t>*Generar las preguntas de análisis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61208" y="4821012"/>
            <a:ext cx="6864937" cy="182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2"/>
              </a:lnSpc>
            </a:pPr>
            <a:r>
              <a:rPr lang="en-US" sz="3537" spc="176">
                <a:solidFill>
                  <a:srgbClr val="191919"/>
                </a:solidFill>
                <a:latin typeface="Aileron"/>
              </a:rPr>
              <a:t>*Uso del Lenguaje de Python</a:t>
            </a:r>
          </a:p>
          <a:p>
            <a:pPr>
              <a:lnSpc>
                <a:spcPts val="4952"/>
              </a:lnSpc>
            </a:pPr>
            <a:r>
              <a:rPr lang="en-US" sz="3537" spc="176">
                <a:solidFill>
                  <a:srgbClr val="191919"/>
                </a:solidFill>
                <a:latin typeface="Aileron"/>
              </a:rPr>
              <a:t>*Facilidad de encontrar BDs</a:t>
            </a:r>
          </a:p>
          <a:p>
            <a:pPr marL="0" indent="0" lvl="0">
              <a:lnSpc>
                <a:spcPts val="4952"/>
              </a:lnSpc>
            </a:pPr>
            <a:r>
              <a:rPr lang="en-US" sz="3537" spc="176">
                <a:solidFill>
                  <a:srgbClr val="191919"/>
                </a:solidFill>
                <a:latin typeface="Aileron"/>
              </a:rPr>
              <a:t>*Trabajo en Equipo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471300" y="3537872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471300" y="3433097"/>
            <a:ext cx="7244752" cy="92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7"/>
              </a:lnSpc>
            </a:pPr>
            <a:r>
              <a:rPr lang="en-US" sz="5362" spc="268">
                <a:solidFill>
                  <a:srgbClr val="191919"/>
                </a:solidFill>
                <a:latin typeface="Aileron"/>
              </a:rPr>
              <a:t>-Aspectos Sencillos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68433" y="1629042"/>
            <a:ext cx="14551134" cy="525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nantason ExtraCondensed Ultra-Bold"/>
              </a:rPr>
              <a:t>CONCLUSIÓN 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nantason ExtraCondensed Ultra-Bold"/>
              </a:rPr>
              <a:t>Y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nantason ExtraCondensed Ultra-Bold"/>
              </a:rPr>
              <a:t> LO APRENDIDO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8813122"/>
            <a:ext cx="16230600" cy="890357"/>
            <a:chOff x="0" y="0"/>
            <a:chExt cx="4274726" cy="234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4497"/>
            </a:xfrm>
            <a:custGeom>
              <a:avLst/>
              <a:gdLst/>
              <a:ahLst/>
              <a:cxnLst/>
              <a:rect r="r" b="b" t="t" l="l"/>
              <a:pathLst>
                <a:path h="23449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4497"/>
                  </a:lnTo>
                  <a:lnTo>
                    <a:pt x="0" y="234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13122"/>
            <a:ext cx="16230600" cy="890357"/>
            <a:chOff x="0" y="0"/>
            <a:chExt cx="4274726" cy="234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4497"/>
            </a:xfrm>
            <a:custGeom>
              <a:avLst/>
              <a:gdLst/>
              <a:ahLst/>
              <a:cxnLst/>
              <a:rect r="r" b="b" t="t" l="l"/>
              <a:pathLst>
                <a:path h="23449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4497"/>
                  </a:lnTo>
                  <a:lnTo>
                    <a:pt x="0" y="234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53305" y="240432"/>
            <a:ext cx="13985408" cy="1576537"/>
          </a:xfrm>
          <a:custGeom>
            <a:avLst/>
            <a:gdLst/>
            <a:ahLst/>
            <a:cxnLst/>
            <a:rect r="r" b="b" t="t" l="l"/>
            <a:pathLst>
              <a:path h="1576537" w="13985408">
                <a:moveTo>
                  <a:pt x="0" y="0"/>
                </a:moveTo>
                <a:lnTo>
                  <a:pt x="13985408" y="0"/>
                </a:lnTo>
                <a:lnTo>
                  <a:pt x="13985408" y="1576536"/>
                </a:lnTo>
                <a:lnTo>
                  <a:pt x="0" y="1576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37705" y="2093028"/>
            <a:ext cx="4124958" cy="5344857"/>
          </a:xfrm>
          <a:custGeom>
            <a:avLst/>
            <a:gdLst/>
            <a:ahLst/>
            <a:cxnLst/>
            <a:rect r="r" b="b" t="t" l="l"/>
            <a:pathLst>
              <a:path h="5344857" w="4124958">
                <a:moveTo>
                  <a:pt x="0" y="0"/>
                </a:moveTo>
                <a:lnTo>
                  <a:pt x="4124957" y="0"/>
                </a:lnTo>
                <a:lnTo>
                  <a:pt x="4124957" y="5344857"/>
                </a:lnTo>
                <a:lnTo>
                  <a:pt x="0" y="534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837" t="-43814" r="-48500" b="-438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71746" y="2093028"/>
            <a:ext cx="4231871" cy="5344857"/>
          </a:xfrm>
          <a:custGeom>
            <a:avLst/>
            <a:gdLst/>
            <a:ahLst/>
            <a:cxnLst/>
            <a:rect r="r" b="b" t="t" l="l"/>
            <a:pathLst>
              <a:path h="5344857" w="4231871">
                <a:moveTo>
                  <a:pt x="0" y="0"/>
                </a:moveTo>
                <a:lnTo>
                  <a:pt x="4231870" y="0"/>
                </a:lnTo>
                <a:lnTo>
                  <a:pt x="4231870" y="5344857"/>
                </a:lnTo>
                <a:lnTo>
                  <a:pt x="0" y="5344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29" t="0" r="-1597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30709" y="304800"/>
            <a:ext cx="1343059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Anantason ExtraCondensed Bold"/>
              </a:rPr>
              <a:t>AGRADECIMIENTOS ESPECIALES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98685" y="7542660"/>
            <a:ext cx="2891671" cy="59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52"/>
              </a:lnSpc>
            </a:pPr>
            <a:r>
              <a:rPr lang="en-US" sz="3537" spc="176">
                <a:solidFill>
                  <a:srgbClr val="191919"/>
                </a:solidFill>
                <a:latin typeface="Aileron"/>
              </a:rPr>
              <a:t>Oscar Pérez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46026" y="7542660"/>
            <a:ext cx="3508315" cy="59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52"/>
              </a:lnSpc>
            </a:pPr>
            <a:r>
              <a:rPr lang="en-US" sz="3537" spc="176">
                <a:solidFill>
                  <a:srgbClr val="191919"/>
                </a:solidFill>
                <a:latin typeface="Aileron"/>
              </a:rPr>
              <a:t>José Camarena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2388" y="1479121"/>
            <a:ext cx="5998749" cy="5998749"/>
          </a:xfrm>
          <a:custGeom>
            <a:avLst/>
            <a:gdLst/>
            <a:ahLst/>
            <a:cxnLst/>
            <a:rect r="r" b="b" t="t" l="l"/>
            <a:pathLst>
              <a:path h="5998749" w="5998749">
                <a:moveTo>
                  <a:pt x="0" y="0"/>
                </a:moveTo>
                <a:lnTo>
                  <a:pt x="5998749" y="0"/>
                </a:lnTo>
                <a:lnTo>
                  <a:pt x="5998749" y="5998749"/>
                </a:lnTo>
                <a:lnTo>
                  <a:pt x="0" y="599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50026" y="3745300"/>
            <a:ext cx="10187947" cy="252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92"/>
              </a:lnSpc>
            </a:pPr>
            <a:r>
              <a:rPr lang="en-US" sz="14780" spc="458">
                <a:solidFill>
                  <a:srgbClr val="000000"/>
                </a:solidFill>
                <a:latin typeface="Anantason ExtraCondensed Medium"/>
              </a:rPr>
              <a:t>¡GRACIAS!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DAFps-IZkDs</dc:identifier>
  <dcterms:modified xsi:type="dcterms:W3CDTF">2011-08-01T06:04:30Z</dcterms:modified>
  <cp:revision>1</cp:revision>
  <dc:title>Proyecto Final de Estadística</dc:title>
</cp:coreProperties>
</file>